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9" r:id="rId6"/>
    <p:sldId id="258" r:id="rId7"/>
    <p:sldId id="261" r:id="rId8"/>
    <p:sldId id="260" r:id="rId9"/>
    <p:sldId id="262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0171AF-DBB3-79CC-ACB4-27AE20D89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ECFDDA4-03BE-26ED-4BA7-F06EA5BAD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D5D412-8441-A418-26B0-6C73B99EB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EA87-6721-400B-ACAC-40D2A466201B}" type="datetimeFigureOut">
              <a:rPr lang="it-IT" smtClean="0"/>
              <a:t>26/11/2022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D9F442-AE9E-21FE-A409-3744F1EE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EC6C9F-AF87-4E4E-A455-95A939F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1908-0DC8-4A66-BCCF-8512B8ABAA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697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00F9F5-BF31-78FE-E374-F4F839D1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C400219-E78A-9185-5437-04105FFCC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FA0E82-FC53-49A6-199C-4F1A9019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EA87-6721-400B-ACAC-40D2A466201B}" type="datetimeFigureOut">
              <a:rPr lang="it-IT" smtClean="0"/>
              <a:t>26/11/2022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6A1E54-6059-561B-AEC4-B9956951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955D84-A58D-D8F3-201B-EBF8B587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1908-0DC8-4A66-BCCF-8512B8ABAA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886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4E872CE-4A3A-6A66-9A3C-3AE92C1E07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D550475-9FEF-8485-CE4B-995B89479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D67BFD-F970-1C6F-523C-32170377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EA87-6721-400B-ACAC-40D2A466201B}" type="datetimeFigureOut">
              <a:rPr lang="it-IT" smtClean="0"/>
              <a:t>26/11/2022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3284E2-D50C-1FE6-9520-106C63BDA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34F42B-67F3-261E-AD97-7CCBFD82E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1908-0DC8-4A66-BCCF-8512B8ABAA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905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20A397-0DF0-5A55-ABB7-C591AC71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9FA3E1-DB49-73A2-6A14-9FB00F419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EAC447-C35E-D9A2-12A5-D7214E29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EA87-6721-400B-ACAC-40D2A466201B}" type="datetimeFigureOut">
              <a:rPr lang="it-IT" smtClean="0"/>
              <a:t>26/11/2022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20FCF26-7896-CF2E-DAFE-4E1821883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BA6DE8-F206-63EC-99E0-8447FBD3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1908-0DC8-4A66-BCCF-8512B8ABAA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574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DFA29A-A160-373E-C6CD-0CF31C358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4D260A-E439-5AA2-4973-B5D92F652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633DCF-67C7-84A0-1EFF-54F5727BE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EA87-6721-400B-ACAC-40D2A466201B}" type="datetimeFigureOut">
              <a:rPr lang="it-IT" smtClean="0"/>
              <a:t>26/11/2022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037B98-563E-D287-9160-7727E3B30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8B5E335-0919-9A60-F849-3B42CC31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1908-0DC8-4A66-BCCF-8512B8ABAA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741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E3ECFA-CA43-C16C-8B73-32432327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B07698-7407-5D4E-7403-65771C7B0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BA8CF8B-F499-5067-73F8-DF8CA0670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3B1255-619E-E67C-8A02-4F2711612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EA87-6721-400B-ACAC-40D2A466201B}" type="datetimeFigureOut">
              <a:rPr lang="it-IT" smtClean="0"/>
              <a:t>26/11/2022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547AD55-370C-AAA2-1C89-98DF55ED8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9D6F41-D27E-DA93-9437-C4D0BD0D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1908-0DC8-4A66-BCCF-8512B8ABAA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0166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F59FFC-0F73-35F8-1357-671075D0B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116F129-CC79-318C-2D9F-34D477F3A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BE5F45-FBB7-8CCA-4BAA-BB314F71E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414BEEE-53EE-1E97-B062-EB9C8A1E6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D31FE23-675E-16A8-2B21-FDBD28BE8D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03EAB8C-F8E4-6667-F24E-0A92A87BA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EA87-6721-400B-ACAC-40D2A466201B}" type="datetimeFigureOut">
              <a:rPr lang="it-IT" smtClean="0"/>
              <a:t>26/11/2022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82324A3-E3A8-AC9E-7E09-10533DEB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D298EA-AC3F-4C0A-E293-936EA393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1908-0DC8-4A66-BCCF-8512B8ABAA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518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7E7314-659C-E015-A6A5-BF767612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96D8B3E-0C04-385E-6F54-729973689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EA87-6721-400B-ACAC-40D2A466201B}" type="datetimeFigureOut">
              <a:rPr lang="it-IT" smtClean="0"/>
              <a:t>26/11/2022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8DDB85F-B978-132C-585F-BA3BF3D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A60CC20-4201-39C6-42CD-A998FD67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1908-0DC8-4A66-BCCF-8512B8ABAA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52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1188179-D69F-02C5-5AE6-F112CE94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EA87-6721-400B-ACAC-40D2A466201B}" type="datetimeFigureOut">
              <a:rPr lang="it-IT" smtClean="0"/>
              <a:t>26/11/2022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824B2F3-AE63-A0A3-1214-BE5E111A4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5873508-0E0A-F57D-FA9D-0A6BA543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1908-0DC8-4A66-BCCF-8512B8ABAA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094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0D72D-AC36-0E79-A03D-2BC5DE565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26FD20-5428-C3E2-172A-08365DD83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CBD140B-A1E7-40CB-9B06-3B1CF99B3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721E88D-7F44-DCFF-09EE-911E6A9C4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EA87-6721-400B-ACAC-40D2A466201B}" type="datetimeFigureOut">
              <a:rPr lang="it-IT" smtClean="0"/>
              <a:t>26/11/2022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A04264-5E79-43F0-E11A-B1D9D4B1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EB54DB7-5DA4-2D81-376A-6F12FF3D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1908-0DC8-4A66-BCCF-8512B8ABAA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2984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C5ADFC-1A68-A02B-E34F-1757E5C4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9F3DBA0-3441-FB1D-1BF8-73A465D192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DF1FDE1-97A5-CA63-7902-625633372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2CAC661-A7F7-8347-0474-82671B22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EA87-6721-400B-ACAC-40D2A466201B}" type="datetimeFigureOut">
              <a:rPr lang="it-IT" smtClean="0"/>
              <a:t>26/11/2022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B29F462-82FD-19D6-21ED-A3EC4C09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1A64A55-375F-D4D8-1363-2F51B783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1908-0DC8-4A66-BCCF-8512B8ABAA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715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940C998-4C5C-FF4B-AEF8-C40C183E4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DEE516-BCEA-D979-AE0E-B7DB8939A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3DA0EF-DAF3-1925-535A-0B0C46BC7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8EA87-6721-400B-ACAC-40D2A466201B}" type="datetimeFigureOut">
              <a:rPr lang="it-IT" smtClean="0"/>
              <a:t>26/11/2022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44084F-AF37-3371-4E56-8ADEAAB82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89565B-7B9B-BCA8-979E-2EFC0158E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1908-0DC8-4A66-BCCF-8512B8ABAA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6787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A94AEAA-1A88-5FE5-AA77-A00A04229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025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C8305380-356C-CE95-D694-C20F7246F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407464"/>
            <a:ext cx="451485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934DDD3E-DEFA-E76D-9A52-DCA1FDF9A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573" y="1988572"/>
            <a:ext cx="599285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522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522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522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522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522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522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522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522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5225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22538" algn="l"/>
              </a:tabLst>
            </a:pPr>
            <a:endParaRPr kumimoji="0" lang="en-GB" altLang="it-IT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22538" algn="l"/>
              </a:tabLst>
            </a:pPr>
            <a:endParaRPr lang="en-GB" altLang="it-IT" sz="2800" b="1" dirty="0"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22538" algn="l"/>
              </a:tabLst>
            </a:pPr>
            <a:r>
              <a:rPr lang="en-GB" altLang="it-IT" sz="4000" b="1" dirty="0">
                <a:latin typeface="+mj-lt"/>
                <a:ea typeface="+mj-ea"/>
                <a:cs typeface="+mj-cs"/>
              </a:rPr>
              <a:t>Mechanical Design Methods</a:t>
            </a:r>
            <a:r>
              <a:rPr kumimoji="0" lang="en-GB" altLang="it-IT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22538" algn="l"/>
              </a:tabLst>
            </a:pPr>
            <a:r>
              <a:rPr kumimoji="0" lang="en-GB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First Assignment Report (Group 8)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22538" algn="l"/>
              </a:tabLst>
            </a:pPr>
            <a:r>
              <a:rPr kumimoji="0" lang="en-GB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Students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22538" algn="l"/>
              </a:tabLst>
            </a:pPr>
            <a:r>
              <a:rPr kumimoji="0" lang="en-GB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Lorenzo Baccelliere </a:t>
            </a:r>
            <a:r>
              <a:rPr kumimoji="0" lang="en-GB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it-IT" sz="1400" b="1" dirty="0">
                <a:latin typeface="+mn-lt"/>
                <a:cs typeface="Times New Roman" panose="02020603050405020304" pitchFamily="18" charset="0"/>
              </a:rPr>
              <a:t>2621588</a:t>
            </a:r>
            <a:endParaRPr lang="en-GB" altLang="it-IT" sz="1400" b="1" dirty="0">
              <a:latin typeface="+mn-lt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22538" algn="l"/>
              </a:tabLst>
            </a:pPr>
            <a:r>
              <a:rPr kumimoji="0" lang="en-GB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Mattia Piras </a:t>
            </a:r>
            <a:r>
              <a:rPr kumimoji="0" lang="en-GB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S4524072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487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104" y="43334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1/4</a:t>
            </a:r>
            <a:r>
              <a:rPr lang="en-US" sz="4000" dirty="0"/>
              <a:t> </a:t>
            </a:r>
            <a:r>
              <a:rPr lang="en-US" sz="4000" b="1" dirty="0"/>
              <a:t>Part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8870" y="1316019"/>
            <a:ext cx="7459788" cy="2734969"/>
          </a:xfrm>
        </p:spPr>
        <p:txBody>
          <a:bodyPr/>
          <a:lstStyle/>
          <a:p>
            <a:r>
              <a:rPr lang="en-US" sz="2000" dirty="0"/>
              <a:t>Part measures detection</a:t>
            </a:r>
          </a:p>
          <a:p>
            <a:r>
              <a:rPr lang="en-US" sz="2000" dirty="0"/>
              <a:t>Mechanical interfaces recognition (instruction manual reference)</a:t>
            </a:r>
          </a:p>
          <a:p>
            <a:r>
              <a:rPr lang="en-US" sz="2000" dirty="0"/>
              <a:t>Modeling paradigms:</a:t>
            </a:r>
          </a:p>
          <a:p>
            <a:pPr marL="0" indent="0">
              <a:buNone/>
            </a:pPr>
            <a:r>
              <a:rPr lang="en-US" sz="1600" dirty="0"/>
              <a:t>	- Lowest possible number of feature</a:t>
            </a:r>
          </a:p>
          <a:p>
            <a:pPr marL="0" indent="0">
              <a:buNone/>
            </a:pPr>
            <a:r>
              <a:rPr lang="en-US" sz="1600" dirty="0"/>
              <a:t>	- Easy accessibility to measures related to mechanical interfaces</a:t>
            </a:r>
          </a:p>
          <a:p>
            <a:pPr marL="0" indent="0">
              <a:buNone/>
            </a:pPr>
            <a:r>
              <a:rPr lang="en-US" sz="1600" dirty="0"/>
              <a:t>	- Model  refinement to replicate real part fabrication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1" t="11613" r="35842" b="10589"/>
          <a:stretch/>
        </p:blipFill>
        <p:spPr>
          <a:xfrm>
            <a:off x="7946958" y="4230762"/>
            <a:ext cx="1523401" cy="128620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" t="13141" r="33776" b="4751"/>
          <a:stretch/>
        </p:blipFill>
        <p:spPr>
          <a:xfrm>
            <a:off x="4847350" y="4172859"/>
            <a:ext cx="1705761" cy="12228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15120" r="36297" b="16325"/>
          <a:stretch/>
        </p:blipFill>
        <p:spPr>
          <a:xfrm>
            <a:off x="3813336" y="5266650"/>
            <a:ext cx="1707568" cy="1245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3" t="13778" r="25697" b="-1433"/>
          <a:stretch/>
        </p:blipFill>
        <p:spPr>
          <a:xfrm>
            <a:off x="1286608" y="4247225"/>
            <a:ext cx="1506694" cy="128000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10502608" y="4198470"/>
            <a:ext cx="935573" cy="1513861"/>
            <a:chOff x="6698516" y="654649"/>
            <a:chExt cx="935573" cy="151386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1" t="18700" r="32084" b="16481"/>
            <a:stretch/>
          </p:blipFill>
          <p:spPr>
            <a:xfrm>
              <a:off x="6698516" y="1437792"/>
              <a:ext cx="935573" cy="73071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71" t="10082" r="33075" b="15711"/>
            <a:stretch/>
          </p:blipFill>
          <p:spPr>
            <a:xfrm>
              <a:off x="6700323" y="654649"/>
              <a:ext cx="916135" cy="83345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8F037C0-BE2A-466F-0102-795E5E09EAD3}"/>
              </a:ext>
            </a:extLst>
          </p:cNvPr>
          <p:cNvSpPr txBox="1"/>
          <p:nvPr/>
        </p:nvSpPr>
        <p:spPr>
          <a:xfrm>
            <a:off x="1384917" y="5637320"/>
            <a:ext cx="118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C14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59E4B23-7ED1-CFB1-B5BA-E553D8C8F2E1}"/>
              </a:ext>
            </a:extLst>
          </p:cNvPr>
          <p:cNvSpPr txBox="1"/>
          <p:nvPr/>
        </p:nvSpPr>
        <p:spPr>
          <a:xfrm>
            <a:off x="10685235" y="5704744"/>
            <a:ext cx="118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B2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EEC134-5374-C367-41FA-B570F008A8D7}"/>
              </a:ext>
            </a:extLst>
          </p:cNvPr>
          <p:cNvSpPr txBox="1"/>
          <p:nvPr/>
        </p:nvSpPr>
        <p:spPr>
          <a:xfrm>
            <a:off x="8463379" y="5562458"/>
            <a:ext cx="118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C10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2A4F004-4030-DEA5-D4D8-FF06D6B265F0}"/>
              </a:ext>
            </a:extLst>
          </p:cNvPr>
          <p:cNvSpPr txBox="1"/>
          <p:nvPr/>
        </p:nvSpPr>
        <p:spPr>
          <a:xfrm>
            <a:off x="4020871" y="4784293"/>
            <a:ext cx="118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C12</a:t>
            </a:r>
          </a:p>
        </p:txBody>
      </p:sp>
    </p:spTree>
    <p:extLst>
      <p:ext uri="{BB962C8B-B14F-4D97-AF65-F5344CB8AC3E}">
        <p14:creationId xmlns:p14="http://schemas.microsoft.com/office/powerpoint/2010/main" val="36324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16111" r="46830" b="8889"/>
          <a:stretch/>
        </p:blipFill>
        <p:spPr>
          <a:xfrm>
            <a:off x="4839329" y="3165933"/>
            <a:ext cx="1328403" cy="1230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883" y="88990"/>
            <a:ext cx="10090256" cy="1325563"/>
          </a:xfrm>
        </p:spPr>
        <p:txBody>
          <a:bodyPr>
            <a:normAutofit/>
          </a:bodyPr>
          <a:lstStyle/>
          <a:p>
            <a:r>
              <a:rPr lang="en-US" sz="2000" dirty="0"/>
              <a:t>2/4</a:t>
            </a:r>
            <a:r>
              <a:rPr lang="en-US" sz="4000" dirty="0"/>
              <a:t> </a:t>
            </a:r>
            <a:r>
              <a:rPr lang="en-US" sz="4000" b="1" dirty="0"/>
              <a:t>HAND Assembly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112" y="1057538"/>
            <a:ext cx="10515600" cy="83919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i="1" dirty="0"/>
              <a:t>Top-down Approach </a:t>
            </a:r>
            <a:r>
              <a:rPr lang="en-US" dirty="0"/>
              <a:t>: Assembly MAP (instruction manual reference)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2580" y="5672032"/>
            <a:ext cx="1641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CYBORG-HAND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2916" y="2662982"/>
            <a:ext cx="137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CHASSIS</a:t>
            </a:r>
            <a:r>
              <a:rPr lang="en-US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29493" y="283392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PUMP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62832" y="6101661"/>
            <a:ext cx="140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PHALANGES</a:t>
            </a:r>
            <a:r>
              <a:rPr lang="en-US" dirty="0"/>
              <a:t> </a:t>
            </a:r>
          </a:p>
        </p:txBody>
      </p:sp>
      <p:cxnSp>
        <p:nvCxnSpPr>
          <p:cNvPr id="27" name="Straight Arrow Connector 26"/>
          <p:cNvCxnSpPr>
            <a:stCxn id="86" idx="3"/>
            <a:endCxn id="22" idx="1"/>
          </p:cNvCxnSpPr>
          <p:nvPr/>
        </p:nvCxnSpPr>
        <p:spPr>
          <a:xfrm>
            <a:off x="6167732" y="3781146"/>
            <a:ext cx="2095100" cy="2505181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6" idx="3"/>
            <a:endCxn id="192" idx="0"/>
          </p:cNvCxnSpPr>
          <p:nvPr/>
        </p:nvCxnSpPr>
        <p:spPr>
          <a:xfrm flipV="1">
            <a:off x="6167732" y="2303820"/>
            <a:ext cx="1976063" cy="1477326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5" idx="3"/>
            <a:endCxn id="86" idx="1"/>
          </p:cNvCxnSpPr>
          <p:nvPr/>
        </p:nvCxnSpPr>
        <p:spPr>
          <a:xfrm>
            <a:off x="3238226" y="3589866"/>
            <a:ext cx="1601103" cy="19128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85" idx="3"/>
            <a:endCxn id="84" idx="1"/>
          </p:cNvCxnSpPr>
          <p:nvPr/>
        </p:nvCxnSpPr>
        <p:spPr>
          <a:xfrm flipV="1">
            <a:off x="3238226" y="2210011"/>
            <a:ext cx="1440290" cy="137985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0713623" y="1856067"/>
            <a:ext cx="889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Single</a:t>
            </a:r>
          </a:p>
          <a:p>
            <a:r>
              <a:rPr lang="en-US" sz="2000" b="1" dirty="0"/>
              <a:t> parts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6" t="23374" r="54200" b="26957"/>
          <a:stretch/>
        </p:blipFill>
        <p:spPr>
          <a:xfrm>
            <a:off x="4745904" y="4922897"/>
            <a:ext cx="1406492" cy="1197586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7" t="30556" r="42709" b="19167"/>
          <a:stretch/>
        </p:blipFill>
        <p:spPr>
          <a:xfrm>
            <a:off x="4678516" y="1756397"/>
            <a:ext cx="1383396" cy="907227"/>
          </a:xfrm>
          <a:prstGeom prst="rect">
            <a:avLst/>
          </a:prstGeom>
        </p:spPr>
      </p:pic>
      <p:cxnSp>
        <p:nvCxnSpPr>
          <p:cNvPr id="101" name="Straight Arrow Connector 100"/>
          <p:cNvCxnSpPr>
            <a:stCxn id="185" idx="3"/>
            <a:endCxn id="87" idx="1"/>
          </p:cNvCxnSpPr>
          <p:nvPr/>
        </p:nvCxnSpPr>
        <p:spPr>
          <a:xfrm>
            <a:off x="3238226" y="3589866"/>
            <a:ext cx="1507678" cy="1931824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4904498" y="6086835"/>
            <a:ext cx="126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PALM-REST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272629" y="4291265"/>
            <a:ext cx="999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FINGERS</a:t>
            </a: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7" t="34183" r="43828" b="15286"/>
          <a:stretch/>
        </p:blipFill>
        <p:spPr>
          <a:xfrm rot="5400000">
            <a:off x="8399771" y="3925964"/>
            <a:ext cx="821583" cy="1040672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4" t="24255" r="25938" b="32836"/>
          <a:stretch/>
        </p:blipFill>
        <p:spPr>
          <a:xfrm>
            <a:off x="8289830" y="5477047"/>
            <a:ext cx="1044912" cy="497189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1" t="21759" r="35547" b="23023"/>
          <a:stretch/>
        </p:blipFill>
        <p:spPr>
          <a:xfrm>
            <a:off x="8289830" y="4822619"/>
            <a:ext cx="1041069" cy="640282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4" t="51960" r="35313" b="15007"/>
          <a:stretch/>
        </p:blipFill>
        <p:spPr>
          <a:xfrm>
            <a:off x="8262832" y="3576083"/>
            <a:ext cx="1035366" cy="554073"/>
          </a:xfrm>
          <a:prstGeom prst="rect">
            <a:avLst/>
          </a:prstGeom>
        </p:spPr>
      </p:pic>
      <p:cxnSp>
        <p:nvCxnSpPr>
          <p:cNvPr id="131" name="Straight Arrow Connector 130"/>
          <p:cNvCxnSpPr>
            <a:stCxn id="86" idx="3"/>
            <a:endCxn id="127" idx="1"/>
          </p:cNvCxnSpPr>
          <p:nvPr/>
        </p:nvCxnSpPr>
        <p:spPr>
          <a:xfrm>
            <a:off x="6167732" y="3781146"/>
            <a:ext cx="2095100" cy="71974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86" idx="3"/>
            <a:endCxn id="118" idx="2"/>
          </p:cNvCxnSpPr>
          <p:nvPr/>
        </p:nvCxnSpPr>
        <p:spPr>
          <a:xfrm>
            <a:off x="6167732" y="3781146"/>
            <a:ext cx="2122495" cy="66515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86" idx="3"/>
            <a:endCxn id="121" idx="1"/>
          </p:cNvCxnSpPr>
          <p:nvPr/>
        </p:nvCxnSpPr>
        <p:spPr>
          <a:xfrm>
            <a:off x="6167732" y="3781146"/>
            <a:ext cx="2122098" cy="1361614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86" idx="3"/>
            <a:endCxn id="119" idx="1"/>
          </p:cNvCxnSpPr>
          <p:nvPr/>
        </p:nvCxnSpPr>
        <p:spPr>
          <a:xfrm>
            <a:off x="6167732" y="3781146"/>
            <a:ext cx="2122098" cy="1944496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87" idx="3"/>
          </p:cNvCxnSpPr>
          <p:nvPr/>
        </p:nvCxnSpPr>
        <p:spPr>
          <a:xfrm>
            <a:off x="6152396" y="5521690"/>
            <a:ext cx="542062" cy="45858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87" idx="3"/>
          </p:cNvCxnSpPr>
          <p:nvPr/>
        </p:nvCxnSpPr>
        <p:spPr>
          <a:xfrm>
            <a:off x="6152396" y="5521690"/>
            <a:ext cx="542062" cy="22641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87" idx="3"/>
          </p:cNvCxnSpPr>
          <p:nvPr/>
        </p:nvCxnSpPr>
        <p:spPr>
          <a:xfrm>
            <a:off x="6152396" y="5521690"/>
            <a:ext cx="542062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84" idx="3"/>
          </p:cNvCxnSpPr>
          <p:nvPr/>
        </p:nvCxnSpPr>
        <p:spPr>
          <a:xfrm>
            <a:off x="6061912" y="2210011"/>
            <a:ext cx="702617" cy="34115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84" idx="3"/>
          </p:cNvCxnSpPr>
          <p:nvPr/>
        </p:nvCxnSpPr>
        <p:spPr>
          <a:xfrm>
            <a:off x="6061912" y="2210011"/>
            <a:ext cx="651725" cy="53836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84" idx="3"/>
          </p:cNvCxnSpPr>
          <p:nvPr/>
        </p:nvCxnSpPr>
        <p:spPr>
          <a:xfrm flipV="1">
            <a:off x="6061912" y="1965735"/>
            <a:ext cx="650454" cy="244276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6617562" y="5278746"/>
            <a:ext cx="502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  <a:p>
            <a:r>
              <a:rPr lang="en-US" dirty="0"/>
              <a:t>…..</a:t>
            </a:r>
          </a:p>
          <a:p>
            <a:r>
              <a:rPr lang="en-US" dirty="0"/>
              <a:t>….</a:t>
            </a:r>
          </a:p>
        </p:txBody>
      </p:sp>
      <p:cxnSp>
        <p:nvCxnSpPr>
          <p:cNvPr id="170" name="Straight Arrow Connector 169"/>
          <p:cNvCxnSpPr/>
          <p:nvPr/>
        </p:nvCxnSpPr>
        <p:spPr>
          <a:xfrm>
            <a:off x="9709810" y="2303820"/>
            <a:ext cx="788123" cy="194758"/>
          </a:xfrm>
          <a:prstGeom prst="straightConnector1">
            <a:avLst/>
          </a:prstGeom>
          <a:ln w="22225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92" idx="2"/>
          </p:cNvCxnSpPr>
          <p:nvPr/>
        </p:nvCxnSpPr>
        <p:spPr>
          <a:xfrm flipV="1">
            <a:off x="9702885" y="2263847"/>
            <a:ext cx="850751" cy="39973"/>
          </a:xfrm>
          <a:prstGeom prst="straightConnector1">
            <a:avLst/>
          </a:prstGeom>
          <a:ln w="22225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6790982" y="1688472"/>
            <a:ext cx="502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  <a:p>
            <a:r>
              <a:rPr lang="en-US" dirty="0"/>
              <a:t>…..</a:t>
            </a:r>
          </a:p>
          <a:p>
            <a:r>
              <a:rPr lang="en-US" dirty="0"/>
              <a:t>….</a:t>
            </a:r>
          </a:p>
        </p:txBody>
      </p:sp>
      <p:cxnSp>
        <p:nvCxnSpPr>
          <p:cNvPr id="180" name="Straight Arrow Connector 179"/>
          <p:cNvCxnSpPr>
            <a:stCxn id="192" idx="2"/>
          </p:cNvCxnSpPr>
          <p:nvPr/>
        </p:nvCxnSpPr>
        <p:spPr>
          <a:xfrm flipV="1">
            <a:off x="9702885" y="2063121"/>
            <a:ext cx="795048" cy="240699"/>
          </a:xfrm>
          <a:prstGeom prst="straightConnector1">
            <a:avLst/>
          </a:prstGeom>
          <a:ln w="22225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5" name="Picture 18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5" t="4602" r="48999" b="6693"/>
          <a:stretch/>
        </p:blipFill>
        <p:spPr>
          <a:xfrm>
            <a:off x="78451" y="1655836"/>
            <a:ext cx="3159775" cy="3868060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2" t="28333" r="32002" b="15694"/>
          <a:stretch/>
        </p:blipFill>
        <p:spPr>
          <a:xfrm rot="16200000">
            <a:off x="8375917" y="1524275"/>
            <a:ext cx="1094845" cy="1559090"/>
          </a:xfrm>
          <a:prstGeom prst="rect">
            <a:avLst/>
          </a:prstGeom>
        </p:spPr>
      </p:pic>
      <p:cxnSp>
        <p:nvCxnSpPr>
          <p:cNvPr id="229" name="Straight Connector 228"/>
          <p:cNvCxnSpPr/>
          <p:nvPr/>
        </p:nvCxnSpPr>
        <p:spPr>
          <a:xfrm>
            <a:off x="3963092" y="1567160"/>
            <a:ext cx="7187" cy="4889007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6540107" y="1576178"/>
            <a:ext cx="7187" cy="4889007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9492575" y="1416402"/>
            <a:ext cx="7187" cy="4889007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78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1" t="28055" r="31917" b="20417"/>
          <a:stretch/>
        </p:blipFill>
        <p:spPr>
          <a:xfrm rot="18166585">
            <a:off x="8368380" y="2723598"/>
            <a:ext cx="2609850" cy="3533775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676400" y="1257611"/>
            <a:ext cx="10515600" cy="1132609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- Assembly of parts/sub-assemblies </a:t>
            </a:r>
          </a:p>
          <a:p>
            <a:pPr marL="0" indent="0">
              <a:buNone/>
            </a:pPr>
            <a:r>
              <a:rPr lang="en-US" sz="2000" dirty="0"/>
              <a:t>- Definition of the constraints between parts/sub-assemblies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2298" y="1285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3/4</a:t>
            </a:r>
            <a:r>
              <a:rPr lang="en-US" sz="4000" dirty="0"/>
              <a:t> </a:t>
            </a:r>
            <a:r>
              <a:rPr lang="en-US" sz="4000" b="1" dirty="0"/>
              <a:t>HAND Assembly building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62036" y="1165301"/>
            <a:ext cx="10515600" cy="839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Bottom -UP Approach : sub-assemblies’ construction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0" t="33733" r="29687" b="19656"/>
          <a:stretch/>
        </p:blipFill>
        <p:spPr>
          <a:xfrm rot="5400000">
            <a:off x="1955895" y="5437637"/>
            <a:ext cx="662925" cy="7856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4" t="19626" r="29843" b="22285"/>
          <a:stretch/>
        </p:blipFill>
        <p:spPr>
          <a:xfrm>
            <a:off x="1126493" y="4641884"/>
            <a:ext cx="1144702" cy="9296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9" t="28378" r="35390" b="26344"/>
          <a:stretch/>
        </p:blipFill>
        <p:spPr>
          <a:xfrm rot="5400000">
            <a:off x="2478207" y="5004225"/>
            <a:ext cx="605917" cy="680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2" t="28472" r="33021" b="35139"/>
          <a:stretch/>
        </p:blipFill>
        <p:spPr>
          <a:xfrm rot="1184083">
            <a:off x="4949877" y="4996014"/>
            <a:ext cx="1669172" cy="12047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4" t="15795" r="30500" b="10440"/>
          <a:stretch/>
        </p:blipFill>
        <p:spPr>
          <a:xfrm rot="5400000">
            <a:off x="1084110" y="2760979"/>
            <a:ext cx="1136948" cy="12153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9" t="17106" r="40703" b="16826"/>
          <a:stretch/>
        </p:blipFill>
        <p:spPr>
          <a:xfrm>
            <a:off x="1813442" y="2504461"/>
            <a:ext cx="669551" cy="856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9827" r="29688" b="7728"/>
          <a:stretch/>
        </p:blipFill>
        <p:spPr>
          <a:xfrm>
            <a:off x="2478986" y="2959880"/>
            <a:ext cx="810603" cy="9008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25695" r="56102" b="19583"/>
          <a:stretch/>
        </p:blipFill>
        <p:spPr>
          <a:xfrm>
            <a:off x="5152550" y="3109107"/>
            <a:ext cx="1242595" cy="2014743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>
            <a:off x="4532825" y="2924175"/>
            <a:ext cx="21424" cy="356577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98977" y="2924175"/>
            <a:ext cx="57075" cy="356577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793444" y="6161898"/>
            <a:ext cx="2020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RIGID constraints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307270" y="6147124"/>
            <a:ext cx="2850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MECHANICAL constraints</a:t>
            </a:r>
          </a:p>
        </p:txBody>
      </p:sp>
      <p:sp>
        <p:nvSpPr>
          <p:cNvPr id="3" name="Parentesi graffa chiusa 2">
            <a:extLst>
              <a:ext uri="{FF2B5EF4-FFF2-40B4-BE49-F238E27FC236}">
                <a16:creationId xmlns:a16="http://schemas.microsoft.com/office/drawing/2014/main" id="{C0B2922A-1D0A-0BCC-2F23-0265C1264524}"/>
              </a:ext>
            </a:extLst>
          </p:cNvPr>
          <p:cNvSpPr/>
          <p:nvPr/>
        </p:nvSpPr>
        <p:spPr>
          <a:xfrm>
            <a:off x="3363716" y="2732405"/>
            <a:ext cx="715666" cy="1710814"/>
          </a:xfrm>
          <a:prstGeom prst="rightBrace">
            <a:avLst>
              <a:gd name="adj1" fmla="val 8333"/>
              <a:gd name="adj2" fmla="val 505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Parentesi graffa chiusa 26">
            <a:extLst>
              <a:ext uri="{FF2B5EF4-FFF2-40B4-BE49-F238E27FC236}">
                <a16:creationId xmlns:a16="http://schemas.microsoft.com/office/drawing/2014/main" id="{4B62CC51-C5E1-AB2C-2CFF-ED1065260335}"/>
              </a:ext>
            </a:extLst>
          </p:cNvPr>
          <p:cNvSpPr/>
          <p:nvPr/>
        </p:nvSpPr>
        <p:spPr>
          <a:xfrm>
            <a:off x="3393617" y="4557460"/>
            <a:ext cx="715666" cy="1710814"/>
          </a:xfrm>
          <a:prstGeom prst="rightBrace">
            <a:avLst>
              <a:gd name="adj1" fmla="val 8333"/>
              <a:gd name="adj2" fmla="val 505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Parentesi graffa chiusa 29">
            <a:extLst>
              <a:ext uri="{FF2B5EF4-FFF2-40B4-BE49-F238E27FC236}">
                <a16:creationId xmlns:a16="http://schemas.microsoft.com/office/drawing/2014/main" id="{B0C1295E-BA4C-B601-F507-E66A9ABF8186}"/>
              </a:ext>
            </a:extLst>
          </p:cNvPr>
          <p:cNvSpPr/>
          <p:nvPr/>
        </p:nvSpPr>
        <p:spPr>
          <a:xfrm>
            <a:off x="6796931" y="3709076"/>
            <a:ext cx="715666" cy="2150186"/>
          </a:xfrm>
          <a:prstGeom prst="rightBrace">
            <a:avLst>
              <a:gd name="adj1" fmla="val 8333"/>
              <a:gd name="adj2" fmla="val 505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376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053" y="101002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4/4</a:t>
            </a:r>
            <a:r>
              <a:rPr lang="en-US" sz="4000" dirty="0"/>
              <a:t> </a:t>
            </a:r>
            <a:r>
              <a:rPr lang="en-US" sz="4000" b="1" dirty="0"/>
              <a:t>Mechanisms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" t="2140" r="376" b="-2079"/>
          <a:stretch/>
        </p:blipFill>
        <p:spPr>
          <a:xfrm>
            <a:off x="6774991" y="3791921"/>
            <a:ext cx="4182662" cy="2786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" t="2221" r="21312" b="6250"/>
          <a:stretch/>
        </p:blipFill>
        <p:spPr>
          <a:xfrm>
            <a:off x="-79192" y="3259309"/>
            <a:ext cx="5331285" cy="36943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92994" y="1235873"/>
            <a:ext cx="85730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Measure of feasible range of  finger PUMP displacement (avoiding finger singularities)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finger driver Pump (mounted on chassis) with same stroke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Gear connection between drive pump and finger pump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Motor Position 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0634" y="2208952"/>
            <a:ext cx="795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Finger</a:t>
            </a:r>
          </a:p>
          <a:p>
            <a:r>
              <a:rPr lang="en-US" b="1" dirty="0"/>
              <a:t> pump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5844" y="3370711"/>
            <a:ext cx="795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Driver</a:t>
            </a:r>
          </a:p>
          <a:p>
            <a:r>
              <a:rPr lang="en-US" b="1" dirty="0"/>
              <a:t> pump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943100" y="2811359"/>
            <a:ext cx="247382" cy="6735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687511" y="3898332"/>
            <a:ext cx="519318" cy="42486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94" y="2320205"/>
            <a:ext cx="895900" cy="8959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336259" y="2959802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1:1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190480" y="2768155"/>
            <a:ext cx="1883738" cy="783405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904865" y="3880228"/>
            <a:ext cx="1727871" cy="13762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92336" y="3016768"/>
            <a:ext cx="3331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Driver pump</a:t>
            </a:r>
          </a:p>
          <a:p>
            <a:pPr algn="ctr"/>
            <a:r>
              <a:rPr lang="en-US" sz="2000" i="1" dirty="0"/>
              <a:t> MOTORIZATION FUNCTION</a:t>
            </a:r>
          </a:p>
        </p:txBody>
      </p:sp>
    </p:spTree>
    <p:extLst>
      <p:ext uri="{BB962C8B-B14F-4D97-AF65-F5344CB8AC3E}">
        <p14:creationId xmlns:p14="http://schemas.microsoft.com/office/powerpoint/2010/main" val="29516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</a:p>
        </p:txBody>
      </p:sp>
      <p:pic>
        <p:nvPicPr>
          <p:cNvPr id="4" name="CYBORG_HAND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507" y="2116183"/>
            <a:ext cx="5544685" cy="3291840"/>
          </a:xfrm>
          <a:prstGeom prst="rect">
            <a:avLst/>
          </a:prstGeom>
        </p:spPr>
      </p:pic>
      <p:pic>
        <p:nvPicPr>
          <p:cNvPr id="3" name="CYBORG_HAND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33353" y="2116183"/>
            <a:ext cx="6458647" cy="355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BC9F8034C2E514CACFC147F35B71E89" ma:contentTypeVersion="13" ma:contentTypeDescription="Creare un nuovo documento." ma:contentTypeScope="" ma:versionID="c71689e4f0e5be2b89b24ece72bd1528">
  <xsd:schema xmlns:xsd="http://www.w3.org/2001/XMLSchema" xmlns:xs="http://www.w3.org/2001/XMLSchema" xmlns:p="http://schemas.microsoft.com/office/2006/metadata/properties" xmlns:ns2="a186a880-99a1-489c-b317-d3e300c2913f" xmlns:ns3="5c9fdbbd-2cf7-44ee-87b5-f30e02404f25" targetNamespace="http://schemas.microsoft.com/office/2006/metadata/properties" ma:root="true" ma:fieldsID="33b5037986dfd9ca3aa6989a1f8856d7" ns2:_="" ns3:_="">
    <xsd:import namespace="a186a880-99a1-489c-b317-d3e300c2913f"/>
    <xsd:import namespace="5c9fdbbd-2cf7-44ee-87b5-f30e02404f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86a880-99a1-489c-b317-d3e300c291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9fdbbd-2cf7-44ee-87b5-f30e02404f2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506542c4-6d3d-4911-885a-f8f25d877f5f}" ma:internalName="TaxCatchAll" ma:showField="CatchAllData" ma:web="5c9fdbbd-2cf7-44ee-87b5-f30e02404f2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186a880-99a1-489c-b317-d3e300c2913f">
      <Terms xmlns="http://schemas.microsoft.com/office/infopath/2007/PartnerControls"/>
    </lcf76f155ced4ddcb4097134ff3c332f>
    <TaxCatchAll xmlns="5c9fdbbd-2cf7-44ee-87b5-f30e02404f2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DD8946-177A-4672-9CFF-EE8EE77B25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86a880-99a1-489c-b317-d3e300c2913f"/>
    <ds:schemaRef ds:uri="5c9fdbbd-2cf7-44ee-87b5-f30e02404f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5219B0-7943-4576-822F-0450EE2474A2}">
  <ds:schemaRefs>
    <ds:schemaRef ds:uri="http://schemas.microsoft.com/office/2006/metadata/properties"/>
    <ds:schemaRef ds:uri="http://schemas.microsoft.com/office/infopath/2007/PartnerControls"/>
    <ds:schemaRef ds:uri="a186a880-99a1-489c-b317-d3e300c2913f"/>
    <ds:schemaRef ds:uri="5c9fdbbd-2cf7-44ee-87b5-f30e02404f25"/>
  </ds:schemaRefs>
</ds:datastoreItem>
</file>

<file path=customXml/itemProps3.xml><?xml version="1.0" encoding="utf-8"?>
<ds:datastoreItem xmlns:ds="http://schemas.openxmlformats.org/officeDocument/2006/customXml" ds:itemID="{41BBE638-ED9C-45D2-9B56-9C5CFEE7FE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177</Words>
  <Application>Microsoft Office PowerPoint</Application>
  <PresentationFormat>Widescreen</PresentationFormat>
  <Paragraphs>54</Paragraphs>
  <Slides>6</Slides>
  <Notes>0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7" baseType="lpstr">
      <vt:lpstr>Tema di Office</vt:lpstr>
      <vt:lpstr>Presentazione standard di PowerPoint</vt:lpstr>
      <vt:lpstr>1/4 Part modeling</vt:lpstr>
      <vt:lpstr>2/4 HAND Assembly Map</vt:lpstr>
      <vt:lpstr>Presentazione standard di PowerPoint</vt:lpstr>
      <vt:lpstr>4/4 Mechanisms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Piras</dc:creator>
  <cp:lastModifiedBy>Lorenzo Baccelliere</cp:lastModifiedBy>
  <cp:revision>28</cp:revision>
  <dcterms:created xsi:type="dcterms:W3CDTF">2022-05-16T16:51:50Z</dcterms:created>
  <dcterms:modified xsi:type="dcterms:W3CDTF">2022-11-26T14:54:23Z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0x0101005BC9F8034C2E514CACFC147F35B71E89</vt:lpwstr>
  </property>
</Properties>
</file>